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82" r:id="rId4"/>
    <p:sldId id="261" r:id="rId5"/>
    <p:sldId id="283" r:id="rId6"/>
    <p:sldId id="263" r:id="rId7"/>
    <p:sldId id="281" r:id="rId8"/>
    <p:sldId id="273" r:id="rId9"/>
    <p:sldId id="268" r:id="rId10"/>
    <p:sldId id="257" r:id="rId11"/>
    <p:sldId id="258" r:id="rId12"/>
    <p:sldId id="259" r:id="rId13"/>
    <p:sldId id="274" r:id="rId14"/>
    <p:sldId id="276" r:id="rId15"/>
    <p:sldId id="260" r:id="rId16"/>
    <p:sldId id="279" r:id="rId17"/>
    <p:sldId id="278" r:id="rId18"/>
    <p:sldId id="269" r:id="rId19"/>
    <p:sldId id="270" r:id="rId20"/>
    <p:sldId id="271"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2364" y="-63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91B4F0A-7E22-46A7-AD6C-66D58BC75F5D}" type="datetimeFigureOut">
              <a:rPr lang="en-GB" smtClean="0"/>
              <a:pPr/>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F6B2B2-0AF5-484A-A1C8-A9F6EDF16313}" type="slidenum">
              <a:rPr lang="en-GB" smtClean="0"/>
              <a:pPr/>
              <a:t>‹#›</a:t>
            </a:fld>
            <a:endParaRPr lang="en-GB"/>
          </a:p>
        </p:txBody>
      </p:sp>
    </p:spTree>
    <p:extLst>
      <p:ext uri="{BB962C8B-B14F-4D97-AF65-F5344CB8AC3E}">
        <p14:creationId xmlns="" xmlns:p14="http://schemas.microsoft.com/office/powerpoint/2010/main" val="1225438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1B4F0A-7E22-46A7-AD6C-66D58BC75F5D}" type="datetimeFigureOut">
              <a:rPr lang="en-GB" smtClean="0"/>
              <a:pPr/>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F6B2B2-0AF5-484A-A1C8-A9F6EDF16313}" type="slidenum">
              <a:rPr lang="en-GB" smtClean="0"/>
              <a:pPr/>
              <a:t>‹#›</a:t>
            </a:fld>
            <a:endParaRPr lang="en-GB"/>
          </a:p>
        </p:txBody>
      </p:sp>
    </p:spTree>
    <p:extLst>
      <p:ext uri="{BB962C8B-B14F-4D97-AF65-F5344CB8AC3E}">
        <p14:creationId xmlns="" xmlns:p14="http://schemas.microsoft.com/office/powerpoint/2010/main" val="2735283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1B4F0A-7E22-46A7-AD6C-66D58BC75F5D}" type="datetimeFigureOut">
              <a:rPr lang="en-GB" smtClean="0"/>
              <a:pPr/>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F6B2B2-0AF5-484A-A1C8-A9F6EDF16313}" type="slidenum">
              <a:rPr lang="en-GB" smtClean="0"/>
              <a:pPr/>
              <a:t>‹#›</a:t>
            </a:fld>
            <a:endParaRPr lang="en-GB"/>
          </a:p>
        </p:txBody>
      </p:sp>
    </p:spTree>
    <p:extLst>
      <p:ext uri="{BB962C8B-B14F-4D97-AF65-F5344CB8AC3E}">
        <p14:creationId xmlns="" xmlns:p14="http://schemas.microsoft.com/office/powerpoint/2010/main" val="36285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1B4F0A-7E22-46A7-AD6C-66D58BC75F5D}" type="datetimeFigureOut">
              <a:rPr lang="en-GB" smtClean="0"/>
              <a:pPr/>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F6B2B2-0AF5-484A-A1C8-A9F6EDF16313}" type="slidenum">
              <a:rPr lang="en-GB" smtClean="0"/>
              <a:pPr/>
              <a:t>‹#›</a:t>
            </a:fld>
            <a:endParaRPr lang="en-GB"/>
          </a:p>
        </p:txBody>
      </p:sp>
    </p:spTree>
    <p:extLst>
      <p:ext uri="{BB962C8B-B14F-4D97-AF65-F5344CB8AC3E}">
        <p14:creationId xmlns="" xmlns:p14="http://schemas.microsoft.com/office/powerpoint/2010/main" val="290588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1B4F0A-7E22-46A7-AD6C-66D58BC75F5D}" type="datetimeFigureOut">
              <a:rPr lang="en-GB" smtClean="0"/>
              <a:pPr/>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F6B2B2-0AF5-484A-A1C8-A9F6EDF16313}" type="slidenum">
              <a:rPr lang="en-GB" smtClean="0"/>
              <a:pPr/>
              <a:t>‹#›</a:t>
            </a:fld>
            <a:endParaRPr lang="en-GB"/>
          </a:p>
        </p:txBody>
      </p:sp>
    </p:spTree>
    <p:extLst>
      <p:ext uri="{BB962C8B-B14F-4D97-AF65-F5344CB8AC3E}">
        <p14:creationId xmlns="" xmlns:p14="http://schemas.microsoft.com/office/powerpoint/2010/main" val="2444303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91B4F0A-7E22-46A7-AD6C-66D58BC75F5D}" type="datetimeFigureOut">
              <a:rPr lang="en-GB" smtClean="0"/>
              <a:pPr/>
              <a:t>27/09/2019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F6B2B2-0AF5-484A-A1C8-A9F6EDF16313}" type="slidenum">
              <a:rPr lang="en-GB" smtClean="0"/>
              <a:pPr/>
              <a:t>‹#›</a:t>
            </a:fld>
            <a:endParaRPr lang="en-GB"/>
          </a:p>
        </p:txBody>
      </p:sp>
    </p:spTree>
    <p:extLst>
      <p:ext uri="{BB962C8B-B14F-4D97-AF65-F5344CB8AC3E}">
        <p14:creationId xmlns="" xmlns:p14="http://schemas.microsoft.com/office/powerpoint/2010/main" val="1547676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91B4F0A-7E22-46A7-AD6C-66D58BC75F5D}" type="datetimeFigureOut">
              <a:rPr lang="en-GB" smtClean="0"/>
              <a:pPr/>
              <a:t>27/09/2019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F6B2B2-0AF5-484A-A1C8-A9F6EDF16313}" type="slidenum">
              <a:rPr lang="en-GB" smtClean="0"/>
              <a:pPr/>
              <a:t>‹#›</a:t>
            </a:fld>
            <a:endParaRPr lang="en-GB"/>
          </a:p>
        </p:txBody>
      </p:sp>
    </p:spTree>
    <p:extLst>
      <p:ext uri="{BB962C8B-B14F-4D97-AF65-F5344CB8AC3E}">
        <p14:creationId xmlns="" xmlns:p14="http://schemas.microsoft.com/office/powerpoint/2010/main" val="378250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91B4F0A-7E22-46A7-AD6C-66D58BC75F5D}" type="datetimeFigureOut">
              <a:rPr lang="en-GB" smtClean="0"/>
              <a:pPr/>
              <a:t>27/09/2019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F6B2B2-0AF5-484A-A1C8-A9F6EDF16313}" type="slidenum">
              <a:rPr lang="en-GB" smtClean="0"/>
              <a:pPr/>
              <a:t>‹#›</a:t>
            </a:fld>
            <a:endParaRPr lang="en-GB"/>
          </a:p>
        </p:txBody>
      </p:sp>
    </p:spTree>
    <p:extLst>
      <p:ext uri="{BB962C8B-B14F-4D97-AF65-F5344CB8AC3E}">
        <p14:creationId xmlns="" xmlns:p14="http://schemas.microsoft.com/office/powerpoint/2010/main" val="3122128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1B4F0A-7E22-46A7-AD6C-66D58BC75F5D}" type="datetimeFigureOut">
              <a:rPr lang="en-GB" smtClean="0"/>
              <a:pPr/>
              <a:t>27/09/2019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F6B2B2-0AF5-484A-A1C8-A9F6EDF16313}" type="slidenum">
              <a:rPr lang="en-GB" smtClean="0"/>
              <a:pPr/>
              <a:t>‹#›</a:t>
            </a:fld>
            <a:endParaRPr lang="en-GB"/>
          </a:p>
        </p:txBody>
      </p:sp>
    </p:spTree>
    <p:extLst>
      <p:ext uri="{BB962C8B-B14F-4D97-AF65-F5344CB8AC3E}">
        <p14:creationId xmlns="" xmlns:p14="http://schemas.microsoft.com/office/powerpoint/2010/main" val="186187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1B4F0A-7E22-46A7-AD6C-66D58BC75F5D}" type="datetimeFigureOut">
              <a:rPr lang="en-GB" smtClean="0"/>
              <a:pPr/>
              <a:t>27/09/2019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F6B2B2-0AF5-484A-A1C8-A9F6EDF16313}" type="slidenum">
              <a:rPr lang="en-GB" smtClean="0"/>
              <a:pPr/>
              <a:t>‹#›</a:t>
            </a:fld>
            <a:endParaRPr lang="en-GB"/>
          </a:p>
        </p:txBody>
      </p:sp>
    </p:spTree>
    <p:extLst>
      <p:ext uri="{BB962C8B-B14F-4D97-AF65-F5344CB8AC3E}">
        <p14:creationId xmlns="" xmlns:p14="http://schemas.microsoft.com/office/powerpoint/2010/main" val="3629607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1B4F0A-7E22-46A7-AD6C-66D58BC75F5D}" type="datetimeFigureOut">
              <a:rPr lang="en-GB" smtClean="0"/>
              <a:pPr/>
              <a:t>27/09/2019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F6B2B2-0AF5-484A-A1C8-A9F6EDF16313}" type="slidenum">
              <a:rPr lang="en-GB" smtClean="0"/>
              <a:pPr/>
              <a:t>‹#›</a:t>
            </a:fld>
            <a:endParaRPr lang="en-GB"/>
          </a:p>
        </p:txBody>
      </p:sp>
    </p:spTree>
    <p:extLst>
      <p:ext uri="{BB962C8B-B14F-4D97-AF65-F5344CB8AC3E}">
        <p14:creationId xmlns="" xmlns:p14="http://schemas.microsoft.com/office/powerpoint/2010/main" val="2666295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B4F0A-7E22-46A7-AD6C-66D58BC75F5D}" type="datetimeFigureOut">
              <a:rPr lang="en-GB" smtClean="0"/>
              <a:pPr/>
              <a:t>27/09/2019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6B2B2-0AF5-484A-A1C8-A9F6EDF16313}" type="slidenum">
              <a:rPr lang="en-GB" smtClean="0"/>
              <a:pPr/>
              <a:t>‹#›</a:t>
            </a:fld>
            <a:endParaRPr lang="en-GB"/>
          </a:p>
        </p:txBody>
      </p:sp>
    </p:spTree>
    <p:extLst>
      <p:ext uri="{BB962C8B-B14F-4D97-AF65-F5344CB8AC3E}">
        <p14:creationId xmlns="" xmlns:p14="http://schemas.microsoft.com/office/powerpoint/2010/main" val="3446808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jdean@dmu.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cratch.mit.ed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www.code-it.co.uk/scratch/scratchplan.html" TargetMode="Externa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80728"/>
            <a:ext cx="7772400" cy="1470025"/>
          </a:xfrm>
        </p:spPr>
        <p:txBody>
          <a:bodyPr>
            <a:normAutofit fontScale="90000"/>
          </a:bodyPr>
          <a:lstStyle/>
          <a:p>
            <a:r>
              <a:rPr lang="en-GB" dirty="0"/>
              <a:t>Welcome </a:t>
            </a:r>
            <a:r>
              <a:rPr lang="en-GB"/>
              <a:t>to </a:t>
            </a:r>
            <a:r>
              <a:rPr lang="en-GB" smtClean="0"/>
              <a:t>EDUC2323 </a:t>
            </a:r>
            <a:r>
              <a:rPr lang="en-GB" dirty="0"/>
              <a:t>Computer Programming as a Tool for Learning</a:t>
            </a:r>
          </a:p>
        </p:txBody>
      </p:sp>
      <p:sp>
        <p:nvSpPr>
          <p:cNvPr id="3" name="Subtitle 2"/>
          <p:cNvSpPr>
            <a:spLocks noGrp="1"/>
          </p:cNvSpPr>
          <p:nvPr>
            <p:ph type="subTitle" idx="1"/>
          </p:nvPr>
        </p:nvSpPr>
        <p:spPr>
          <a:xfrm>
            <a:off x="1403648" y="2996952"/>
            <a:ext cx="6400800" cy="1752600"/>
          </a:xfrm>
        </p:spPr>
        <p:txBody>
          <a:bodyPr/>
          <a:lstStyle/>
          <a:p>
            <a:r>
              <a:rPr lang="en-GB" dirty="0"/>
              <a:t>Module Leader: </a:t>
            </a:r>
            <a:r>
              <a:rPr lang="en-GB" dirty="0" smtClean="0"/>
              <a:t>Matthew Dean</a:t>
            </a:r>
          </a:p>
          <a:p>
            <a:r>
              <a:rPr lang="en-GB" dirty="0" smtClean="0">
                <a:hlinkClick r:id="rId2"/>
              </a:rPr>
              <a:t>mjdean@dmu.ac.uk</a:t>
            </a:r>
            <a:endParaRPr lang="en-GB" dirty="0" smtClean="0"/>
          </a:p>
          <a:p>
            <a:r>
              <a:rPr lang="en-GB" dirty="0" smtClean="0"/>
              <a:t>Gateway 2.76</a:t>
            </a:r>
            <a:endParaRPr lang="en-GB" dirty="0"/>
          </a:p>
        </p:txBody>
      </p:sp>
    </p:spTree>
    <p:extLst>
      <p:ext uri="{BB962C8B-B14F-4D97-AF65-F5344CB8AC3E}">
        <p14:creationId xmlns="" xmlns:p14="http://schemas.microsoft.com/office/powerpoint/2010/main" val="2229551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824"/>
            <a:ext cx="8229600" cy="1143000"/>
          </a:xfrm>
        </p:spPr>
        <p:txBody>
          <a:bodyPr>
            <a:normAutofit fontScale="90000"/>
          </a:bodyPr>
          <a:lstStyle/>
          <a:p>
            <a:r>
              <a:rPr lang="en-GB" b="1" dirty="0"/>
              <a:t>How do two people have a conversation?</a:t>
            </a:r>
          </a:p>
        </p:txBody>
      </p:sp>
      <p:sp>
        <p:nvSpPr>
          <p:cNvPr id="3" name="Content Placeholder 2"/>
          <p:cNvSpPr>
            <a:spLocks noGrp="1"/>
          </p:cNvSpPr>
          <p:nvPr>
            <p:ph idx="1"/>
          </p:nvPr>
        </p:nvSpPr>
        <p:spPr>
          <a:xfrm>
            <a:off x="457200" y="2791469"/>
            <a:ext cx="8229600" cy="4525963"/>
          </a:xfrm>
        </p:spPr>
        <p:txBody>
          <a:bodyPr/>
          <a:lstStyle/>
          <a:p>
            <a:r>
              <a:rPr lang="en-GB" dirty="0"/>
              <a:t>Try it now… Discuss your favourite breakfast with the person next to you.</a:t>
            </a:r>
          </a:p>
          <a:p>
            <a:r>
              <a:rPr lang="en-GB" dirty="0"/>
              <a:t>How does it work? Can you try to write down a set of ‘rules’ which would guide two people to have a conversation?</a:t>
            </a:r>
          </a:p>
        </p:txBody>
      </p:sp>
    </p:spTree>
    <p:extLst>
      <p:ext uri="{BB962C8B-B14F-4D97-AF65-F5344CB8AC3E}">
        <p14:creationId xmlns="" xmlns:p14="http://schemas.microsoft.com/office/powerpoint/2010/main" val="3670109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 ‘algorithm’…</a:t>
            </a:r>
          </a:p>
        </p:txBody>
      </p:sp>
      <p:sp>
        <p:nvSpPr>
          <p:cNvPr id="3" name="Content Placeholder 2"/>
          <p:cNvSpPr>
            <a:spLocks noGrp="1"/>
          </p:cNvSpPr>
          <p:nvPr>
            <p:ph idx="1"/>
          </p:nvPr>
        </p:nvSpPr>
        <p:spPr/>
        <p:txBody>
          <a:bodyPr>
            <a:normAutofit fontScale="85000" lnSpcReduction="20000"/>
          </a:bodyPr>
          <a:lstStyle/>
          <a:p>
            <a:pPr marL="0" indent="0">
              <a:buNone/>
            </a:pPr>
            <a:r>
              <a:rPr lang="en-GB" dirty="0"/>
              <a:t>…is a precisely defined procedure – a </a:t>
            </a:r>
            <a:r>
              <a:rPr lang="en-GB" b="1" dirty="0"/>
              <a:t>sequence </a:t>
            </a:r>
            <a:r>
              <a:rPr lang="en-GB" dirty="0"/>
              <a:t>of instructions, or a set of rules, for performing a specific task (e.g. instructions for changing a wheel or making a sandwich). </a:t>
            </a:r>
          </a:p>
          <a:p>
            <a:pPr marL="0" indent="0">
              <a:buNone/>
            </a:pPr>
            <a:endParaRPr lang="en-GB" dirty="0"/>
          </a:p>
          <a:p>
            <a:pPr marL="0" indent="0">
              <a:buNone/>
            </a:pPr>
            <a:r>
              <a:rPr lang="en-GB" dirty="0"/>
              <a:t>While all correct algorithms should produce the right answer, some algorithms are more efficient than others. </a:t>
            </a:r>
          </a:p>
          <a:p>
            <a:pPr marL="0" indent="0">
              <a:buNone/>
            </a:pPr>
            <a:endParaRPr lang="en-GB" dirty="0"/>
          </a:p>
          <a:p>
            <a:pPr marL="0" indent="0">
              <a:buNone/>
            </a:pPr>
            <a:r>
              <a:rPr lang="en-GB" dirty="0"/>
              <a:t>Computer scientists are interested in finding better algorithms, partly out of intellectual curiosity, and partly because improvements in algorithms can result in massive savings in terms of both cost and time. </a:t>
            </a:r>
          </a:p>
        </p:txBody>
      </p:sp>
    </p:spTree>
    <p:extLst>
      <p:ext uri="{BB962C8B-B14F-4D97-AF65-F5344CB8AC3E}">
        <p14:creationId xmlns="" xmlns:p14="http://schemas.microsoft.com/office/powerpoint/2010/main" val="1033589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4525963"/>
          </a:xfrm>
        </p:spPr>
        <p:txBody>
          <a:bodyPr/>
          <a:lstStyle/>
          <a:p>
            <a:pPr marL="0" indent="0">
              <a:buNone/>
            </a:pPr>
            <a:r>
              <a:rPr lang="en-GB" dirty="0"/>
              <a:t>Splitting problems into smaller parts is part of </a:t>
            </a:r>
            <a:r>
              <a:rPr lang="en-GB" b="1" dirty="0"/>
              <a:t>computational thinking</a:t>
            </a:r>
            <a:r>
              <a:rPr lang="en-GB" dirty="0"/>
              <a:t>.</a:t>
            </a:r>
          </a:p>
          <a:p>
            <a:pPr marL="0" indent="0">
              <a:buNone/>
            </a:pPr>
            <a:endParaRPr lang="en-GB" dirty="0"/>
          </a:p>
          <a:p>
            <a:pPr marL="0" indent="0">
              <a:buNone/>
            </a:pPr>
            <a:r>
              <a:rPr lang="en-GB" dirty="0"/>
              <a:t>For example, designing a game in Scratch will involve thinking about algorithms, programming, drawing sprites and backgrounds, making animations, and even composing music or recording sound effects.</a:t>
            </a:r>
          </a:p>
        </p:txBody>
      </p:sp>
    </p:spTree>
    <p:extLst>
      <p:ext uri="{BB962C8B-B14F-4D97-AF65-F5344CB8AC3E}">
        <p14:creationId xmlns="" xmlns:p14="http://schemas.microsoft.com/office/powerpoint/2010/main" val="1454990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256"/>
            <a:ext cx="8712968" cy="1143000"/>
          </a:xfrm>
        </p:spPr>
        <p:txBody>
          <a:bodyPr>
            <a:normAutofit/>
          </a:bodyPr>
          <a:lstStyle/>
          <a:p>
            <a:r>
              <a:rPr lang="en-GB" sz="2800" b="1" dirty="0"/>
              <a:t>Thinking forward to the practical project and your development blog</a:t>
            </a:r>
          </a:p>
        </p:txBody>
      </p:sp>
      <p:sp>
        <p:nvSpPr>
          <p:cNvPr id="3" name="Content Placeholder 2"/>
          <p:cNvSpPr>
            <a:spLocks noGrp="1"/>
          </p:cNvSpPr>
          <p:nvPr>
            <p:ph idx="1"/>
          </p:nvPr>
        </p:nvSpPr>
        <p:spPr>
          <a:xfrm>
            <a:off x="307504" y="1207293"/>
            <a:ext cx="8440960" cy="5650707"/>
          </a:xfrm>
        </p:spPr>
        <p:txBody>
          <a:bodyPr>
            <a:noAutofit/>
          </a:bodyPr>
          <a:lstStyle/>
          <a:p>
            <a:r>
              <a:rPr lang="en-GB" sz="2100" dirty="0"/>
              <a:t>Small-scale, practical programming </a:t>
            </a:r>
            <a:r>
              <a:rPr lang="en-GB" sz="2100" dirty="0" smtClean="0"/>
              <a:t>project</a:t>
            </a:r>
          </a:p>
          <a:p>
            <a:pPr marL="0" indent="0">
              <a:buNone/>
            </a:pPr>
            <a:endParaRPr lang="en-GB" sz="2100" dirty="0"/>
          </a:p>
          <a:p>
            <a:r>
              <a:rPr lang="en-GB" sz="2100" dirty="0" smtClean="0"/>
              <a:t>Bottom </a:t>
            </a:r>
            <a:r>
              <a:rPr lang="en-GB" sz="2100" dirty="0"/>
              <a:t>line when coming up with ideas for your project:</a:t>
            </a:r>
          </a:p>
          <a:p>
            <a:pPr lvl="1"/>
            <a:r>
              <a:rPr lang="en-GB" sz="2100" dirty="0"/>
              <a:t>“The submitted project should feature learning through exploration or experimentation. In very simple terms, </a:t>
            </a:r>
            <a:r>
              <a:rPr lang="en-GB" sz="2100" i="1" dirty="0"/>
              <a:t>someone should learn something by doing something</a:t>
            </a:r>
            <a:r>
              <a:rPr lang="en-GB" sz="2100" dirty="0"/>
              <a:t>. It may be </a:t>
            </a:r>
            <a:r>
              <a:rPr lang="en-GB" sz="2100" i="1" dirty="0"/>
              <a:t>you </a:t>
            </a:r>
            <a:r>
              <a:rPr lang="en-GB" sz="2100" dirty="0"/>
              <a:t>doing the learning as the project’s developer, or </a:t>
            </a:r>
            <a:r>
              <a:rPr lang="en-GB" sz="2100" i="1" dirty="0"/>
              <a:t>someone else </a:t>
            </a:r>
            <a:r>
              <a:rPr lang="en-GB" sz="2100" dirty="0"/>
              <a:t>doing the learning as the project’s end user (perhaps a hypothetical school pupil)</a:t>
            </a:r>
            <a:br>
              <a:rPr lang="en-GB" sz="2100" dirty="0"/>
            </a:br>
            <a:r>
              <a:rPr lang="en-GB" sz="2100" dirty="0"/>
              <a:t/>
            </a:r>
            <a:br>
              <a:rPr lang="en-GB" sz="2100" dirty="0"/>
            </a:br>
            <a:r>
              <a:rPr lang="en-GB" sz="2100" dirty="0"/>
              <a:t>The ‘richer’ you can make the learning in the project, either for you as the developer or for someone as the user, the more potential there is for your project to do well</a:t>
            </a:r>
            <a:r>
              <a:rPr lang="en-GB" sz="2100" dirty="0" smtClean="0"/>
              <a:t>.”</a:t>
            </a:r>
            <a:endParaRPr lang="en-GB" sz="2100" dirty="0"/>
          </a:p>
          <a:p>
            <a:endParaRPr lang="en-GB" sz="2100" dirty="0"/>
          </a:p>
          <a:p>
            <a:endParaRPr lang="en-GB" sz="2100" dirty="0"/>
          </a:p>
        </p:txBody>
      </p:sp>
    </p:spTree>
    <p:extLst>
      <p:ext uri="{BB962C8B-B14F-4D97-AF65-F5344CB8AC3E}">
        <p14:creationId xmlns="" xmlns:p14="http://schemas.microsoft.com/office/powerpoint/2010/main" val="2806739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normAutofit/>
          </a:bodyPr>
          <a:lstStyle/>
          <a:p>
            <a:r>
              <a:rPr lang="en-GB" sz="2800" b="1" dirty="0"/>
              <a:t>Where do I find my blog?</a:t>
            </a:r>
          </a:p>
        </p:txBody>
      </p:sp>
      <p:sp>
        <p:nvSpPr>
          <p:cNvPr id="3" name="Content Placeholder 2"/>
          <p:cNvSpPr>
            <a:spLocks noGrp="1"/>
          </p:cNvSpPr>
          <p:nvPr>
            <p:ph idx="1"/>
          </p:nvPr>
        </p:nvSpPr>
        <p:spPr>
          <a:xfrm>
            <a:off x="323528" y="908720"/>
            <a:ext cx="4114800" cy="4525963"/>
          </a:xfrm>
        </p:spPr>
        <p:txBody>
          <a:bodyPr>
            <a:normAutofit/>
          </a:bodyPr>
          <a:lstStyle/>
          <a:p>
            <a:r>
              <a:rPr lang="en-GB" sz="2200" dirty="0" smtClean="0"/>
              <a:t>Accessible </a:t>
            </a:r>
            <a:r>
              <a:rPr lang="en-GB" sz="2200" dirty="0"/>
              <a:t>via </a:t>
            </a:r>
            <a:r>
              <a:rPr lang="en-GB" sz="2200" dirty="0" smtClean="0"/>
              <a:t>Blackboard</a:t>
            </a:r>
            <a:endParaRPr lang="en-GB" sz="2200" dirty="0"/>
          </a:p>
        </p:txBody>
      </p:sp>
      <p:sp>
        <p:nvSpPr>
          <p:cNvPr id="4" name="TextBox 3"/>
          <p:cNvSpPr txBox="1"/>
          <p:nvPr/>
        </p:nvSpPr>
        <p:spPr>
          <a:xfrm>
            <a:off x="323528" y="4509120"/>
            <a:ext cx="8712968" cy="1938992"/>
          </a:xfrm>
          <a:prstGeom prst="rect">
            <a:avLst/>
          </a:prstGeom>
          <a:noFill/>
        </p:spPr>
        <p:txBody>
          <a:bodyPr wrap="square" rtlCol="0">
            <a:spAutoFit/>
          </a:bodyPr>
          <a:lstStyle/>
          <a:p>
            <a:r>
              <a:rPr lang="en-GB" sz="2000" b="1" dirty="0">
                <a:solidFill>
                  <a:schemeClr val="accent2">
                    <a:lumMod val="50000"/>
                  </a:schemeClr>
                </a:solidFill>
              </a:rPr>
              <a:t>This task has exactly the same expectations as a standard written task:</a:t>
            </a:r>
          </a:p>
          <a:p>
            <a:pPr marL="285750" indent="-285750">
              <a:buFont typeface="Arial" panose="020B0604020202020204" pitchFamily="34" charset="0"/>
              <a:buChar char="•"/>
            </a:pPr>
            <a:r>
              <a:rPr lang="en-GB" sz="2000" b="1" dirty="0">
                <a:solidFill>
                  <a:schemeClr val="accent2">
                    <a:lumMod val="50000"/>
                  </a:schemeClr>
                </a:solidFill>
              </a:rPr>
              <a:t>Well written, good language usage and expression</a:t>
            </a:r>
          </a:p>
          <a:p>
            <a:pPr marL="285750" indent="-285750">
              <a:buFont typeface="Arial" panose="020B0604020202020204" pitchFamily="34" charset="0"/>
              <a:buChar char="•"/>
            </a:pPr>
            <a:r>
              <a:rPr lang="en-GB" sz="2000" b="1" dirty="0">
                <a:solidFill>
                  <a:schemeClr val="accent2">
                    <a:lumMod val="50000"/>
                  </a:schemeClr>
                </a:solidFill>
              </a:rPr>
              <a:t>Properly evidenced and referenced – good citation practices</a:t>
            </a:r>
          </a:p>
          <a:p>
            <a:pPr marL="285750" indent="-285750">
              <a:buFont typeface="Arial" panose="020B0604020202020204" pitchFamily="34" charset="0"/>
              <a:buChar char="•"/>
            </a:pPr>
            <a:r>
              <a:rPr lang="en-GB" sz="2000" b="1" dirty="0">
                <a:solidFill>
                  <a:schemeClr val="accent2">
                    <a:lumMod val="50000"/>
                  </a:schemeClr>
                </a:solidFill>
              </a:rPr>
              <a:t>Is entirely your own work – other people’s quotes, ideas, images, project, code etc all cited</a:t>
            </a:r>
          </a:p>
          <a:p>
            <a:pPr marL="285750" indent="-285750">
              <a:buFont typeface="Arial" panose="020B0604020202020204" pitchFamily="34" charset="0"/>
              <a:buChar char="•"/>
            </a:pPr>
            <a:r>
              <a:rPr lang="en-GB" sz="2000" b="1" dirty="0">
                <a:solidFill>
                  <a:schemeClr val="accent2">
                    <a:lumMod val="50000"/>
                  </a:schemeClr>
                </a:solidFill>
              </a:rPr>
              <a:t>All blogs will be submitted to </a:t>
            </a:r>
            <a:r>
              <a:rPr lang="en-GB" sz="2000" b="1" dirty="0" err="1">
                <a:solidFill>
                  <a:schemeClr val="accent2">
                    <a:lumMod val="50000"/>
                  </a:schemeClr>
                </a:solidFill>
              </a:rPr>
              <a:t>Turnitin</a:t>
            </a:r>
            <a:r>
              <a:rPr lang="en-GB" sz="2000" b="1" dirty="0">
                <a:solidFill>
                  <a:schemeClr val="accent2">
                    <a:lumMod val="50000"/>
                  </a:schemeClr>
                </a:solidFill>
              </a:rPr>
              <a:t> for plagiarism </a:t>
            </a:r>
            <a:r>
              <a:rPr lang="en-GB" sz="2000" b="1" dirty="0" smtClean="0">
                <a:solidFill>
                  <a:schemeClr val="accent2">
                    <a:lumMod val="50000"/>
                  </a:schemeClr>
                </a:solidFill>
              </a:rPr>
              <a:t>check</a:t>
            </a:r>
            <a:endParaRPr lang="en-GB" sz="2000" b="1" dirty="0">
              <a:solidFill>
                <a:schemeClr val="accent2">
                  <a:lumMod val="50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3203848" y="1484784"/>
            <a:ext cx="4204320" cy="2589246"/>
          </a:xfrm>
          <a:prstGeom prst="rect">
            <a:avLst/>
          </a:prstGeom>
          <a:noFill/>
          <a:ln w="9525">
            <a:noFill/>
            <a:miter lim="800000"/>
            <a:headEnd/>
            <a:tailEnd/>
          </a:ln>
        </p:spPr>
      </p:pic>
    </p:spTree>
    <p:extLst>
      <p:ext uri="{BB962C8B-B14F-4D97-AF65-F5344CB8AC3E}">
        <p14:creationId xmlns="" xmlns:p14="http://schemas.microsoft.com/office/powerpoint/2010/main" val="2595138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243408"/>
            <a:ext cx="8229600" cy="1143000"/>
          </a:xfrm>
        </p:spPr>
        <p:txBody>
          <a:bodyPr>
            <a:normAutofit/>
          </a:bodyPr>
          <a:lstStyle/>
          <a:p>
            <a:r>
              <a:rPr lang="en-GB" sz="3400" b="1" dirty="0"/>
              <a:t>For next </a:t>
            </a:r>
            <a:r>
              <a:rPr lang="en-GB" sz="3400" b="1" dirty="0" smtClean="0"/>
              <a:t>time…</a:t>
            </a:r>
            <a:endParaRPr lang="en-GB" sz="3400" b="1" dirty="0"/>
          </a:p>
        </p:txBody>
      </p:sp>
      <p:sp>
        <p:nvSpPr>
          <p:cNvPr id="3" name="Content Placeholder 2"/>
          <p:cNvSpPr>
            <a:spLocks noGrp="1"/>
          </p:cNvSpPr>
          <p:nvPr>
            <p:ph idx="1"/>
          </p:nvPr>
        </p:nvSpPr>
        <p:spPr>
          <a:xfrm>
            <a:off x="2771800" y="863332"/>
            <a:ext cx="6408712" cy="4941932"/>
          </a:xfrm>
        </p:spPr>
        <p:txBody>
          <a:bodyPr>
            <a:normAutofit fontScale="85000" lnSpcReduction="20000"/>
          </a:bodyPr>
          <a:lstStyle/>
          <a:p>
            <a:r>
              <a:rPr lang="en-GB" i="1" dirty="0"/>
              <a:t>Definitely</a:t>
            </a:r>
            <a:r>
              <a:rPr lang="en-GB" dirty="0"/>
              <a:t> read p1-11 and 22-24 of Brennan &amp; </a:t>
            </a:r>
            <a:r>
              <a:rPr lang="en-GB" dirty="0" err="1"/>
              <a:t>Resnick</a:t>
            </a:r>
            <a:r>
              <a:rPr lang="en-GB" dirty="0"/>
              <a:t> (2012) </a:t>
            </a:r>
            <a:r>
              <a:rPr lang="en-GB" dirty="0" smtClean="0"/>
              <a:t>on BB – </a:t>
            </a:r>
            <a:r>
              <a:rPr lang="en-GB" dirty="0"/>
              <a:t>and read the whole article if you have a chance</a:t>
            </a:r>
          </a:p>
          <a:p>
            <a:pPr lvl="1"/>
            <a:r>
              <a:rPr lang="en-GB" dirty="0"/>
              <a:t>Try to link it to what we have covered in today’s workshop</a:t>
            </a:r>
          </a:p>
          <a:p>
            <a:pPr lvl="1"/>
            <a:r>
              <a:rPr lang="en-GB" dirty="0"/>
              <a:t>The article mentions many more scratch blocks (e.g. repeat, if and operator blocks) – see if you can play with these using scratch – try to find out what they do and how they can be used to enrich algorithms</a:t>
            </a:r>
          </a:p>
          <a:p>
            <a:r>
              <a:rPr lang="en-GB" dirty="0"/>
              <a:t>Have a play with Scratch and see if you can learn about these blocks and how they work</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604772">
            <a:off x="604478" y="538450"/>
            <a:ext cx="1784406" cy="231279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39164" y="4962727"/>
            <a:ext cx="1398876" cy="9364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20072" y="5406028"/>
            <a:ext cx="1476375" cy="4667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122161" y="6093296"/>
            <a:ext cx="28575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020272" y="5396503"/>
            <a:ext cx="666750" cy="4762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873737" y="5424661"/>
            <a:ext cx="1047750" cy="495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115616" y="6019203"/>
            <a:ext cx="2404716" cy="60538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99226" y="3658271"/>
            <a:ext cx="1445012" cy="1061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3796801" y="5998715"/>
            <a:ext cx="2082719" cy="6463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93835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Hands-on Activity</a:t>
            </a:r>
            <a:endParaRPr lang="en-GB" dirty="0"/>
          </a:p>
        </p:txBody>
      </p:sp>
      <p:sp>
        <p:nvSpPr>
          <p:cNvPr id="3" name="Content Placeholder 2"/>
          <p:cNvSpPr>
            <a:spLocks noGrp="1"/>
          </p:cNvSpPr>
          <p:nvPr>
            <p:ph idx="1"/>
          </p:nvPr>
        </p:nvSpPr>
        <p:spPr/>
        <p:txBody>
          <a:bodyPr/>
          <a:lstStyle/>
          <a:p>
            <a:r>
              <a:rPr lang="en-GB" dirty="0" smtClean="0"/>
              <a:t>Assessment brings together two strands</a:t>
            </a:r>
          </a:p>
          <a:p>
            <a:pPr lvl="1"/>
            <a:r>
              <a:rPr lang="en-GB" dirty="0" smtClean="0"/>
              <a:t>Theoretical basis for using programming as a tool for learning (Blog)</a:t>
            </a:r>
          </a:p>
          <a:p>
            <a:pPr lvl="1"/>
            <a:r>
              <a:rPr lang="en-GB" dirty="0" smtClean="0"/>
              <a:t>Developing an educational tool using Scratch (System)</a:t>
            </a:r>
          </a:p>
          <a:p>
            <a:pPr lvl="1"/>
            <a:r>
              <a:rPr lang="en-GB" dirty="0" smtClean="0"/>
              <a:t>Each workshops should provide ideas on how to get started with the two strands and pull them both together</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t>Scratch versus Written Code</a:t>
            </a:r>
            <a:endParaRPr lang="en-GB" dirty="0"/>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cstate="print"/>
          <a:srcRect/>
          <a:stretch>
            <a:fillRect/>
          </a:stretch>
        </p:blipFill>
        <p:spPr bwMode="auto">
          <a:xfrm>
            <a:off x="395536" y="980728"/>
            <a:ext cx="4505325" cy="26670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076056" y="3212976"/>
            <a:ext cx="3258332" cy="3293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lstStyle/>
          <a:p>
            <a:r>
              <a:rPr lang="en-GB" b="1" dirty="0"/>
              <a:t>Let’s have a look at Scratch</a:t>
            </a:r>
          </a:p>
        </p:txBody>
      </p:sp>
      <p:sp>
        <p:nvSpPr>
          <p:cNvPr id="3" name="Content Placeholder 2"/>
          <p:cNvSpPr>
            <a:spLocks noGrp="1"/>
          </p:cNvSpPr>
          <p:nvPr>
            <p:ph idx="1"/>
          </p:nvPr>
        </p:nvSpPr>
        <p:spPr>
          <a:xfrm>
            <a:off x="457200" y="1340768"/>
            <a:ext cx="8229600" cy="4525963"/>
          </a:xfrm>
        </p:spPr>
        <p:txBody>
          <a:bodyPr>
            <a:normAutofit fontScale="92500" lnSpcReduction="10000"/>
          </a:bodyPr>
          <a:lstStyle/>
          <a:p>
            <a:r>
              <a:rPr lang="en-GB" dirty="0"/>
              <a:t>Point your browser at </a:t>
            </a:r>
            <a:r>
              <a:rPr lang="en-GB" dirty="0">
                <a:hlinkClick r:id="rId2"/>
              </a:rPr>
              <a:t>http://scratch.mit.edu/</a:t>
            </a:r>
            <a:endParaRPr lang="en-GB" dirty="0"/>
          </a:p>
          <a:p>
            <a:pPr lvl="1"/>
            <a:r>
              <a:rPr lang="en-GB" dirty="0"/>
              <a:t>Scratch is an online environment (you must have Flash installed) but…</a:t>
            </a:r>
          </a:p>
          <a:p>
            <a:pPr lvl="1"/>
            <a:r>
              <a:rPr lang="en-GB" dirty="0"/>
              <a:t>You can install a version ‘off line’ on your own computer</a:t>
            </a:r>
          </a:p>
          <a:p>
            <a:r>
              <a:rPr lang="en-GB" dirty="0"/>
              <a:t>Set yourself up with an </a:t>
            </a:r>
            <a:br>
              <a:rPr lang="en-GB" dirty="0"/>
            </a:br>
            <a:r>
              <a:rPr lang="en-GB" dirty="0"/>
              <a:t>account (‘Join Scratch’) </a:t>
            </a:r>
            <a:br>
              <a:rPr lang="en-GB" dirty="0"/>
            </a:br>
            <a:r>
              <a:rPr lang="en-GB" dirty="0"/>
              <a:t>so you can save your work </a:t>
            </a:r>
          </a:p>
          <a:p>
            <a:r>
              <a:rPr lang="en-GB" dirty="0"/>
              <a:t>Once you are logged in to</a:t>
            </a:r>
            <a:br>
              <a:rPr lang="en-GB" dirty="0"/>
            </a:br>
            <a:r>
              <a:rPr lang="en-GB" dirty="0"/>
              <a:t>Scratch, go to ‘Create’.</a:t>
            </a:r>
          </a:p>
        </p:txBody>
      </p:sp>
      <p:pic>
        <p:nvPicPr>
          <p:cNvPr id="3074"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45394" b="65448"/>
          <a:stretch/>
        </p:blipFill>
        <p:spPr bwMode="auto">
          <a:xfrm>
            <a:off x="5220072" y="3140968"/>
            <a:ext cx="3802591" cy="28083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Oval 3"/>
          <p:cNvSpPr/>
          <p:nvPr/>
        </p:nvSpPr>
        <p:spPr>
          <a:xfrm>
            <a:off x="7812360" y="3068960"/>
            <a:ext cx="648072" cy="3600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1435532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51521" y="548680"/>
            <a:ext cx="8712968" cy="5472608"/>
          </a:xfrm>
          <a:prstGeom prst="rect">
            <a:avLst/>
          </a:prstGeom>
          <a:noFill/>
          <a:ln w="9525">
            <a:noFill/>
            <a:miter lim="800000"/>
            <a:headEnd/>
            <a:tailEnd/>
          </a:ln>
        </p:spPr>
      </p:pic>
    </p:spTree>
    <p:extLst>
      <p:ext uri="{BB962C8B-B14F-4D97-AF65-F5344CB8AC3E}">
        <p14:creationId xmlns="" xmlns:p14="http://schemas.microsoft.com/office/powerpoint/2010/main" val="3211997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Plan</a:t>
            </a:r>
          </a:p>
        </p:txBody>
      </p:sp>
      <p:sp>
        <p:nvSpPr>
          <p:cNvPr id="3" name="Content Placeholder 2"/>
          <p:cNvSpPr>
            <a:spLocks noGrp="1"/>
          </p:cNvSpPr>
          <p:nvPr>
            <p:ph idx="1"/>
          </p:nvPr>
        </p:nvSpPr>
        <p:spPr>
          <a:xfrm>
            <a:off x="457200" y="1600200"/>
            <a:ext cx="8229600" cy="4709120"/>
          </a:xfrm>
        </p:spPr>
        <p:txBody>
          <a:bodyPr>
            <a:normAutofit lnSpcReduction="10000"/>
          </a:bodyPr>
          <a:lstStyle/>
          <a:p>
            <a:r>
              <a:rPr lang="en-GB" dirty="0" smtClean="0"/>
              <a:t>A bit about me</a:t>
            </a:r>
          </a:p>
          <a:p>
            <a:r>
              <a:rPr lang="en-GB" dirty="0" smtClean="0"/>
              <a:t>Module </a:t>
            </a:r>
            <a:r>
              <a:rPr lang="en-GB" dirty="0"/>
              <a:t>philosophy</a:t>
            </a:r>
          </a:p>
          <a:p>
            <a:r>
              <a:rPr lang="en-GB" dirty="0"/>
              <a:t>Where did all this come from?</a:t>
            </a:r>
          </a:p>
          <a:p>
            <a:r>
              <a:rPr lang="en-GB" dirty="0"/>
              <a:t>Getting started with Computational Thinking and </a:t>
            </a:r>
            <a:r>
              <a:rPr lang="en-GB" dirty="0" smtClean="0"/>
              <a:t>Algorithms</a:t>
            </a:r>
          </a:p>
          <a:p>
            <a:r>
              <a:rPr lang="en-GB" dirty="0" smtClean="0"/>
              <a:t>Thinking about your project and preparing to start your development blog</a:t>
            </a:r>
          </a:p>
          <a:p>
            <a:r>
              <a:rPr lang="en-GB" dirty="0" smtClean="0"/>
              <a:t>Introducing </a:t>
            </a:r>
            <a:r>
              <a:rPr lang="en-GB" dirty="0"/>
              <a:t>Scratch</a:t>
            </a:r>
          </a:p>
          <a:p>
            <a:r>
              <a:rPr lang="en-GB" dirty="0"/>
              <a:t>Practical Programming Task</a:t>
            </a:r>
          </a:p>
          <a:p>
            <a:endParaRPr lang="en-GB" dirty="0"/>
          </a:p>
        </p:txBody>
      </p:sp>
    </p:spTree>
    <p:extLst>
      <p:ext uri="{BB962C8B-B14F-4D97-AF65-F5344CB8AC3E}">
        <p14:creationId xmlns="" xmlns:p14="http://schemas.microsoft.com/office/powerpoint/2010/main" val="2224108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40768" y="116632"/>
            <a:ext cx="8229600" cy="648072"/>
          </a:xfrm>
        </p:spPr>
        <p:txBody>
          <a:bodyPr>
            <a:normAutofit/>
          </a:bodyPr>
          <a:lstStyle/>
          <a:p>
            <a:r>
              <a:rPr lang="en-GB" sz="3000" b="1" dirty="0"/>
              <a:t>Programming Task</a:t>
            </a: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20594080">
            <a:off x="574122" y="1109272"/>
            <a:ext cx="1758330" cy="2495885"/>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74680">
            <a:off x="1659078" y="1146596"/>
            <a:ext cx="1725184" cy="242123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
        <p:nvSpPr>
          <p:cNvPr id="5" name="TextBox 4"/>
          <p:cNvSpPr txBox="1"/>
          <p:nvPr/>
        </p:nvSpPr>
        <p:spPr>
          <a:xfrm>
            <a:off x="3923928" y="332656"/>
            <a:ext cx="4968552" cy="1938992"/>
          </a:xfrm>
          <a:prstGeom prst="rect">
            <a:avLst/>
          </a:prstGeom>
          <a:noFill/>
        </p:spPr>
        <p:txBody>
          <a:bodyPr wrap="square" rtlCol="0">
            <a:spAutoFit/>
          </a:bodyPr>
          <a:lstStyle/>
          <a:p>
            <a:r>
              <a:rPr lang="en-GB" sz="2400" dirty="0"/>
              <a:t>1. In pairs, read through the extracts from Berry (2013) and </a:t>
            </a:r>
            <a:r>
              <a:rPr lang="en-GB" sz="2400" dirty="0" err="1"/>
              <a:t>Boyson</a:t>
            </a:r>
            <a:r>
              <a:rPr lang="en-GB" sz="2400" dirty="0"/>
              <a:t> (1969) – try to get a good grasp of the differing points of view that these extracts represent.</a:t>
            </a:r>
          </a:p>
        </p:txBody>
      </p:sp>
      <p:sp>
        <p:nvSpPr>
          <p:cNvPr id="6" name="TextBox 5"/>
          <p:cNvSpPr txBox="1"/>
          <p:nvPr/>
        </p:nvSpPr>
        <p:spPr>
          <a:xfrm>
            <a:off x="3491880" y="2570128"/>
            <a:ext cx="5030775" cy="2677656"/>
          </a:xfrm>
          <a:prstGeom prst="rect">
            <a:avLst/>
          </a:prstGeom>
          <a:noFill/>
        </p:spPr>
        <p:txBody>
          <a:bodyPr wrap="square" rtlCol="0">
            <a:spAutoFit/>
          </a:bodyPr>
          <a:lstStyle/>
          <a:p>
            <a:r>
              <a:rPr lang="en-GB" sz="2400" dirty="0"/>
              <a:t>2. Using:</a:t>
            </a:r>
          </a:p>
          <a:p>
            <a:pPr marL="800100" lvl="1" indent="-342900">
              <a:buFont typeface="Arial" pitchFamily="34" charset="0"/>
              <a:buChar char="•"/>
            </a:pPr>
            <a:r>
              <a:rPr lang="en-GB" sz="2400" dirty="0"/>
              <a:t>your ‘conversation algorithm’</a:t>
            </a:r>
          </a:p>
          <a:p>
            <a:pPr marL="800100" lvl="1" indent="-342900">
              <a:buFont typeface="Arial" pitchFamily="34" charset="0"/>
              <a:buChar char="•"/>
            </a:pPr>
            <a:r>
              <a:rPr lang="en-GB" sz="2400" dirty="0"/>
              <a:t>these three blocks in Scratch</a:t>
            </a:r>
          </a:p>
          <a:p>
            <a:r>
              <a:rPr lang="en-GB" sz="2400" dirty="0"/>
              <a:t>Imagine a conversation that might take place between Seymour </a:t>
            </a:r>
            <a:r>
              <a:rPr lang="en-GB" sz="2400" dirty="0" err="1"/>
              <a:t>Papert</a:t>
            </a:r>
            <a:r>
              <a:rPr lang="en-GB" sz="2400" dirty="0"/>
              <a:t> and Rhodes </a:t>
            </a:r>
            <a:r>
              <a:rPr lang="en-GB" sz="2400" dirty="0" err="1"/>
              <a:t>Boyson</a:t>
            </a:r>
            <a:r>
              <a:rPr lang="en-GB" sz="2400" dirty="0"/>
              <a:t> - how will their views on learning differ, do you think?</a:t>
            </a:r>
          </a:p>
        </p:txBody>
      </p:sp>
      <p:pic>
        <p:nvPicPr>
          <p:cNvPr id="307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4912" y="4184121"/>
            <a:ext cx="2144264" cy="8806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34912" y="5013176"/>
            <a:ext cx="2612729" cy="7353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50693" y="5748495"/>
            <a:ext cx="1817747" cy="7048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TextBox 11"/>
          <p:cNvSpPr txBox="1"/>
          <p:nvPr/>
        </p:nvSpPr>
        <p:spPr>
          <a:xfrm>
            <a:off x="2843808" y="5301208"/>
            <a:ext cx="6408712" cy="769441"/>
          </a:xfrm>
          <a:prstGeom prst="rect">
            <a:avLst/>
          </a:prstGeom>
          <a:noFill/>
        </p:spPr>
        <p:txBody>
          <a:bodyPr wrap="square" rtlCol="0">
            <a:spAutoFit/>
          </a:bodyPr>
          <a:lstStyle/>
          <a:p>
            <a:pPr algn="r"/>
            <a:r>
              <a:rPr lang="en-GB" sz="2200" i="1" dirty="0"/>
              <a:t>Hint: you are going to need two sprites (of your choice!), controlled by two scripts to make this work.</a:t>
            </a:r>
          </a:p>
        </p:txBody>
      </p:sp>
      <p:cxnSp>
        <p:nvCxnSpPr>
          <p:cNvPr id="8" name="Straight Arrow Connector 7"/>
          <p:cNvCxnSpPr/>
          <p:nvPr/>
        </p:nvCxnSpPr>
        <p:spPr>
          <a:xfrm flipH="1">
            <a:off x="2655055" y="3573016"/>
            <a:ext cx="1268873" cy="61110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83768" y="6237312"/>
            <a:ext cx="6545928" cy="523220"/>
          </a:xfrm>
          <a:prstGeom prst="rect">
            <a:avLst/>
          </a:prstGeom>
          <a:noFill/>
          <a:ln>
            <a:solidFill>
              <a:srgbClr val="C00000"/>
            </a:solidFill>
          </a:ln>
        </p:spPr>
        <p:txBody>
          <a:bodyPr wrap="square" rtlCol="0">
            <a:spAutoFit/>
          </a:bodyPr>
          <a:lstStyle/>
          <a:p>
            <a:r>
              <a:rPr lang="en-GB" sz="1400" dirty="0"/>
              <a:t>This project takes much from Phil </a:t>
            </a:r>
            <a:r>
              <a:rPr lang="en-GB" sz="1400" dirty="0" err="1"/>
              <a:t>Bagge’s</a:t>
            </a:r>
            <a:r>
              <a:rPr lang="en-GB" sz="1400" dirty="0"/>
              <a:t>  ‘Conversation’ Project – see the original at: </a:t>
            </a:r>
            <a:r>
              <a:rPr lang="en-GB" sz="1400" u="sng" dirty="0">
                <a:hlinkClick r:id="rId7"/>
              </a:rPr>
              <a:t>http://www.code-it.co.uk/scratch/scratchplan.html</a:t>
            </a:r>
            <a:endParaRPr lang="en-GB" sz="1400" dirty="0"/>
          </a:p>
        </p:txBody>
      </p:sp>
    </p:spTree>
    <p:extLst>
      <p:ext uri="{BB962C8B-B14F-4D97-AF65-F5344CB8AC3E}">
        <p14:creationId xmlns="" xmlns:p14="http://schemas.microsoft.com/office/powerpoint/2010/main" val="3010575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Extension task…</a:t>
            </a:r>
          </a:p>
        </p:txBody>
      </p:sp>
      <p:sp>
        <p:nvSpPr>
          <p:cNvPr id="3" name="Content Placeholder 2"/>
          <p:cNvSpPr>
            <a:spLocks noGrp="1"/>
          </p:cNvSpPr>
          <p:nvPr>
            <p:ph idx="1"/>
          </p:nvPr>
        </p:nvSpPr>
        <p:spPr>
          <a:xfrm>
            <a:off x="457200" y="1600200"/>
            <a:ext cx="8507288" cy="4525963"/>
          </a:xfrm>
        </p:spPr>
        <p:txBody>
          <a:bodyPr/>
          <a:lstStyle/>
          <a:p>
            <a:r>
              <a:rPr lang="en-GB" dirty="0"/>
              <a:t>Can you make Seymour and Rhodes’ conversation take place at a disco?</a:t>
            </a:r>
          </a:p>
          <a:p>
            <a:r>
              <a:rPr lang="en-GB" dirty="0"/>
              <a:t>You could try using the following blocks</a:t>
            </a:r>
          </a:p>
          <a:p>
            <a:endParaRPr lang="en-GB" dirty="0"/>
          </a:p>
          <a:p>
            <a:endParaRPr lang="en-GB" dirty="0"/>
          </a:p>
          <a:p>
            <a:endParaRPr lang="en-GB" dirty="0"/>
          </a:p>
          <a:p>
            <a:r>
              <a:rPr lang="en-GB" dirty="0"/>
              <a:t>And also find a ‘suitable backdrop’</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7704" y="3485269"/>
            <a:ext cx="1858736" cy="6895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94543" y="3483808"/>
            <a:ext cx="2207493" cy="6652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25059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Bit About Me</a:t>
            </a:r>
            <a:endParaRPr lang="en-GB" dirty="0"/>
          </a:p>
        </p:txBody>
      </p:sp>
      <p:sp>
        <p:nvSpPr>
          <p:cNvPr id="3" name="Content Placeholder 2"/>
          <p:cNvSpPr>
            <a:spLocks noGrp="1"/>
          </p:cNvSpPr>
          <p:nvPr>
            <p:ph idx="1"/>
          </p:nvPr>
        </p:nvSpPr>
        <p:spPr/>
        <p:txBody>
          <a:bodyPr/>
          <a:lstStyle/>
          <a:p>
            <a:r>
              <a:rPr lang="en-GB" dirty="0" smtClean="0"/>
              <a:t>25 Years at DMU</a:t>
            </a:r>
          </a:p>
          <a:p>
            <a:r>
              <a:rPr lang="en-GB" dirty="0" smtClean="0"/>
              <a:t>Mostly based in CEM</a:t>
            </a:r>
          </a:p>
          <a:p>
            <a:r>
              <a:rPr lang="en-GB" dirty="0" smtClean="0"/>
              <a:t>Recently completed MA in Education</a:t>
            </a:r>
          </a:p>
          <a:p>
            <a:r>
              <a:rPr lang="en-GB" dirty="0" smtClean="0"/>
              <a:t>DMU Teacher Fellow</a:t>
            </a:r>
          </a:p>
          <a:p>
            <a:r>
              <a:rPr lang="en-GB" dirty="0" smtClean="0"/>
              <a:t>Interested in the Pedagogy of Programming</a:t>
            </a:r>
          </a:p>
          <a:p>
            <a:r>
              <a:rPr lang="en-GB" dirty="0" smtClean="0"/>
              <a:t>Why is Education like magic?</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GB" dirty="0"/>
              <a:t>Module Philosophy</a:t>
            </a:r>
          </a:p>
        </p:txBody>
      </p:sp>
      <p:sp>
        <p:nvSpPr>
          <p:cNvPr id="3" name="Content Placeholder 2"/>
          <p:cNvSpPr>
            <a:spLocks noGrp="1"/>
          </p:cNvSpPr>
          <p:nvPr>
            <p:ph idx="1"/>
          </p:nvPr>
        </p:nvSpPr>
        <p:spPr>
          <a:xfrm>
            <a:off x="72008" y="908720"/>
            <a:ext cx="8892480" cy="5328592"/>
          </a:xfrm>
        </p:spPr>
        <p:txBody>
          <a:bodyPr>
            <a:noAutofit/>
          </a:bodyPr>
          <a:lstStyle/>
          <a:p>
            <a:r>
              <a:rPr lang="en-GB" sz="2400" dirty="0" smtClean="0"/>
              <a:t>Workshops </a:t>
            </a:r>
            <a:r>
              <a:rPr lang="en-GB" sz="2400" dirty="0"/>
              <a:t>will be collaborative and practical – we are building communities of </a:t>
            </a:r>
            <a:r>
              <a:rPr lang="en-GB" sz="2400" dirty="0" smtClean="0"/>
              <a:t>practice (Wenger, McDermott &amp; Snyder, 2002)</a:t>
            </a:r>
            <a:endParaRPr lang="en-GB" sz="2400" dirty="0"/>
          </a:p>
          <a:p>
            <a:r>
              <a:rPr lang="en-GB" sz="2400" dirty="0"/>
              <a:t>On- and off-computer activities = different perspectives on learning</a:t>
            </a:r>
          </a:p>
          <a:p>
            <a:r>
              <a:rPr lang="en-GB" sz="2400" dirty="0"/>
              <a:t>We are concerned about teaching, learning and thinking first, technology second</a:t>
            </a:r>
          </a:p>
          <a:p>
            <a:r>
              <a:rPr lang="en-GB" sz="2400" dirty="0"/>
              <a:t>Computers and technology are ‘objects to think with’ – they offer ‘windows into learning’</a:t>
            </a:r>
          </a:p>
          <a:p>
            <a:r>
              <a:rPr lang="en-GB" sz="2400" dirty="0"/>
              <a:t>We are learning conceptual building blocks, not specific technologies</a:t>
            </a:r>
          </a:p>
          <a:p>
            <a:r>
              <a:rPr lang="en-GB" sz="2400" dirty="0"/>
              <a:t>Interdisciplinary approaches – people with different backgrounds encouraged to share expertise</a:t>
            </a:r>
          </a:p>
          <a:p>
            <a:r>
              <a:rPr lang="en-GB" sz="2400" dirty="0"/>
              <a:t>There are no stupid questions – absolutely none…</a:t>
            </a:r>
          </a:p>
        </p:txBody>
      </p:sp>
    </p:spTree>
    <p:extLst>
      <p:ext uri="{BB962C8B-B14F-4D97-AF65-F5344CB8AC3E}">
        <p14:creationId xmlns="" xmlns:p14="http://schemas.microsoft.com/office/powerpoint/2010/main" val="3312832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Structure</a:t>
            </a:r>
            <a:endParaRPr lang="en-GB" dirty="0"/>
          </a:p>
        </p:txBody>
      </p:sp>
      <p:sp>
        <p:nvSpPr>
          <p:cNvPr id="3" name="Content Placeholder 2"/>
          <p:cNvSpPr>
            <a:spLocks noGrp="1"/>
          </p:cNvSpPr>
          <p:nvPr>
            <p:ph idx="1"/>
          </p:nvPr>
        </p:nvSpPr>
        <p:spPr/>
        <p:txBody>
          <a:bodyPr>
            <a:normAutofit lnSpcReduction="10000"/>
          </a:bodyPr>
          <a:lstStyle/>
          <a:p>
            <a:r>
              <a:rPr lang="en-GB" dirty="0" smtClean="0"/>
              <a:t>Development Project</a:t>
            </a:r>
          </a:p>
          <a:p>
            <a:r>
              <a:rPr lang="en-GB" dirty="0" smtClean="0"/>
              <a:t>Blog</a:t>
            </a:r>
          </a:p>
          <a:p>
            <a:r>
              <a:rPr lang="en-GB" dirty="0" smtClean="0"/>
              <a:t>Workshop structure (2 hours</a:t>
            </a:r>
            <a:r>
              <a:rPr lang="en-GB" dirty="0" smtClean="0"/>
              <a:t>)</a:t>
            </a:r>
          </a:p>
          <a:p>
            <a:r>
              <a:rPr lang="en-GB" smtClean="0"/>
              <a:t>Web site</a:t>
            </a:r>
            <a:endParaRPr lang="en-GB" dirty="0" smtClean="0"/>
          </a:p>
          <a:p>
            <a:r>
              <a:rPr lang="en-GB" dirty="0" smtClean="0"/>
              <a:t>Sprint meetings</a:t>
            </a:r>
          </a:p>
          <a:p>
            <a:r>
              <a:rPr lang="en-GB" dirty="0" smtClean="0"/>
              <a:t>Scrum meetings</a:t>
            </a:r>
          </a:p>
          <a:p>
            <a:r>
              <a:rPr lang="en-GB" dirty="0" smtClean="0"/>
              <a:t>Take a look at the handbook</a:t>
            </a:r>
          </a:p>
          <a:p>
            <a:r>
              <a:rPr lang="en-GB" dirty="0" smtClean="0"/>
              <a:t>Set up teams</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GB" dirty="0"/>
              <a:t>Where did all this come from?</a:t>
            </a:r>
          </a:p>
        </p:txBody>
      </p:sp>
      <p:sp>
        <p:nvSpPr>
          <p:cNvPr id="3" name="Rectangle 2"/>
          <p:cNvSpPr/>
          <p:nvPr/>
        </p:nvSpPr>
        <p:spPr>
          <a:xfrm rot="20725195">
            <a:off x="537434" y="950608"/>
            <a:ext cx="2155397" cy="830997"/>
          </a:xfrm>
          <a:prstGeom prst="rect">
            <a:avLst/>
          </a:prstGeom>
        </p:spPr>
        <p:txBody>
          <a:bodyPr wrap="square">
            <a:spAutoFit/>
          </a:bodyPr>
          <a:lstStyle/>
          <a:p>
            <a:r>
              <a:rPr lang="en-GB" sz="2400" b="1" dirty="0">
                <a:latin typeface="Times" pitchFamily="18" charset="0"/>
              </a:rPr>
              <a:t>Is IT teaching up to scratch?</a:t>
            </a:r>
          </a:p>
        </p:txBody>
      </p:sp>
      <p:sp>
        <p:nvSpPr>
          <p:cNvPr id="7" name="Rectangle 6"/>
          <p:cNvSpPr/>
          <p:nvPr/>
        </p:nvSpPr>
        <p:spPr>
          <a:xfrm rot="867789">
            <a:off x="551713" y="2662180"/>
            <a:ext cx="3288045" cy="1596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University applications are falling in exactly the subjects that are increasingly needed.</a:t>
            </a:r>
          </a:p>
        </p:txBody>
      </p:sp>
      <p:sp>
        <p:nvSpPr>
          <p:cNvPr id="9" name="Rectangle 8"/>
          <p:cNvSpPr/>
          <p:nvPr/>
        </p:nvSpPr>
        <p:spPr>
          <a:xfrm rot="20665514">
            <a:off x="151465" y="4889973"/>
            <a:ext cx="2448272"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chemeClr val="tx1"/>
                </a:solidFill>
              </a:rPr>
              <a:t>IT teaching faces shake-up after Google criticism</a:t>
            </a:r>
          </a:p>
        </p:txBody>
      </p:sp>
      <p:sp>
        <p:nvSpPr>
          <p:cNvPr id="10" name="Rectangle 9"/>
          <p:cNvSpPr/>
          <p:nvPr/>
        </p:nvSpPr>
        <p:spPr>
          <a:xfrm rot="917158">
            <a:off x="2655513" y="5175458"/>
            <a:ext cx="1988001" cy="1569660"/>
          </a:xfrm>
          <a:prstGeom prst="rect">
            <a:avLst/>
          </a:prstGeom>
        </p:spPr>
        <p:txBody>
          <a:bodyPr wrap="square">
            <a:spAutoFit/>
          </a:bodyPr>
          <a:lstStyle/>
          <a:p>
            <a:r>
              <a:rPr lang="en-GB" sz="2400" b="1" dirty="0"/>
              <a:t>Programming should take pride of place in schools</a:t>
            </a:r>
          </a:p>
        </p:txBody>
      </p:sp>
      <p:sp>
        <p:nvSpPr>
          <p:cNvPr id="11" name="Rectangle 10"/>
          <p:cNvSpPr/>
          <p:nvPr/>
        </p:nvSpPr>
        <p:spPr>
          <a:xfrm rot="20947419">
            <a:off x="2392283" y="1397618"/>
            <a:ext cx="2880319" cy="830997"/>
          </a:xfrm>
          <a:prstGeom prst="rect">
            <a:avLst/>
          </a:prstGeom>
        </p:spPr>
        <p:txBody>
          <a:bodyPr wrap="square">
            <a:spAutoFit/>
          </a:bodyPr>
          <a:lstStyle/>
          <a:p>
            <a:r>
              <a:rPr lang="en-GB" sz="2400" b="1" dirty="0">
                <a:latin typeface="Times" pitchFamily="18" charset="0"/>
              </a:rPr>
              <a:t>' Dull' computer classes to be ditched</a:t>
            </a:r>
          </a:p>
        </p:txBody>
      </p:sp>
      <p:sp>
        <p:nvSpPr>
          <p:cNvPr id="13" name="Rectangle 12"/>
          <p:cNvSpPr/>
          <p:nvPr/>
        </p:nvSpPr>
        <p:spPr>
          <a:xfrm rot="20855001">
            <a:off x="6290501" y="870779"/>
            <a:ext cx="2479491" cy="14090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The ancient language our kids lack: computer code</a:t>
            </a:r>
          </a:p>
        </p:txBody>
      </p:sp>
      <p:sp>
        <p:nvSpPr>
          <p:cNvPr id="12" name="Rectangle 11"/>
          <p:cNvSpPr/>
          <p:nvPr/>
        </p:nvSpPr>
        <p:spPr>
          <a:xfrm>
            <a:off x="4209509" y="3390091"/>
            <a:ext cx="2090683" cy="830997"/>
          </a:xfrm>
          <a:prstGeom prst="rect">
            <a:avLst/>
          </a:prstGeom>
        </p:spPr>
        <p:txBody>
          <a:bodyPr wrap="square">
            <a:spAutoFit/>
          </a:bodyPr>
          <a:lstStyle/>
          <a:p>
            <a:r>
              <a:rPr lang="en-GB" sz="2400" b="1" u="sng" dirty="0"/>
              <a:t>Program or be Programmed!</a:t>
            </a:r>
          </a:p>
        </p:txBody>
      </p:sp>
      <p:sp>
        <p:nvSpPr>
          <p:cNvPr id="14" name="Rectangle 13"/>
          <p:cNvSpPr/>
          <p:nvPr/>
        </p:nvSpPr>
        <p:spPr>
          <a:xfrm rot="832432">
            <a:off x="6402354" y="2890536"/>
            <a:ext cx="2862064" cy="1200329"/>
          </a:xfrm>
          <a:prstGeom prst="rect">
            <a:avLst/>
          </a:prstGeom>
        </p:spPr>
        <p:txBody>
          <a:bodyPr wrap="square">
            <a:spAutoFit/>
          </a:bodyPr>
          <a:lstStyle/>
          <a:p>
            <a:r>
              <a:rPr lang="en-GB" sz="2400" b="1" dirty="0">
                <a:latin typeface="Times" pitchFamily="18" charset="0"/>
              </a:rPr>
              <a:t>Classrooms must support the UK's technology boom</a:t>
            </a:r>
          </a:p>
        </p:txBody>
      </p:sp>
      <p:sp>
        <p:nvSpPr>
          <p:cNvPr id="17" name="Rectangle 16"/>
          <p:cNvSpPr/>
          <p:nvPr/>
        </p:nvSpPr>
        <p:spPr>
          <a:xfrm rot="20954442">
            <a:off x="4980249" y="4729990"/>
            <a:ext cx="3288045" cy="1596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British teenagers can't code. Until they learn how to, they're stuffed - and so is the UK</a:t>
            </a:r>
          </a:p>
        </p:txBody>
      </p:sp>
    </p:spTree>
    <p:extLst>
      <p:ext uri="{BB962C8B-B14F-4D97-AF65-F5344CB8AC3E}">
        <p14:creationId xmlns="" xmlns:p14="http://schemas.microsoft.com/office/powerpoint/2010/main" val="1145143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32040" y="980728"/>
            <a:ext cx="3905250" cy="55149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6" y="980728"/>
            <a:ext cx="3906776" cy="555310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
        <p:nvSpPr>
          <p:cNvPr id="2" name="Title 1"/>
          <p:cNvSpPr>
            <a:spLocks noGrp="1"/>
          </p:cNvSpPr>
          <p:nvPr>
            <p:ph type="title"/>
          </p:nvPr>
        </p:nvSpPr>
        <p:spPr>
          <a:xfrm>
            <a:off x="457200" y="-171400"/>
            <a:ext cx="8229600" cy="1143000"/>
          </a:xfrm>
        </p:spPr>
        <p:txBody>
          <a:bodyPr/>
          <a:lstStyle/>
          <a:p>
            <a:r>
              <a:rPr lang="en-GB" dirty="0"/>
              <a:t>Where did all this come from?</a:t>
            </a:r>
          </a:p>
        </p:txBody>
      </p:sp>
    </p:spTree>
    <p:extLst>
      <p:ext uri="{BB962C8B-B14F-4D97-AF65-F5344CB8AC3E}">
        <p14:creationId xmlns="" xmlns:p14="http://schemas.microsoft.com/office/powerpoint/2010/main" val="1145143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cspeoplepics\mindstorms_turtle-x64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692696"/>
            <a:ext cx="2520280" cy="21073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07504" y="2780928"/>
            <a:ext cx="4032448" cy="369332"/>
          </a:xfrm>
          <a:prstGeom prst="rect">
            <a:avLst/>
          </a:prstGeom>
          <a:noFill/>
        </p:spPr>
        <p:txBody>
          <a:bodyPr wrap="square" rtlCol="0">
            <a:spAutoFit/>
          </a:bodyPr>
          <a:lstStyle/>
          <a:p>
            <a:r>
              <a:rPr lang="en-GB" b="1" dirty="0"/>
              <a:t>Preface to </a:t>
            </a:r>
            <a:r>
              <a:rPr lang="en-GB" b="1" dirty="0" err="1"/>
              <a:t>Papert’s</a:t>
            </a:r>
            <a:r>
              <a:rPr lang="en-GB" b="1" dirty="0"/>
              <a:t> </a:t>
            </a:r>
            <a:r>
              <a:rPr lang="en-GB" b="1" i="1" dirty="0" err="1"/>
              <a:t>Mindstorms</a:t>
            </a:r>
            <a:r>
              <a:rPr lang="en-GB" b="1" dirty="0"/>
              <a:t> (1981)</a:t>
            </a:r>
          </a:p>
        </p:txBody>
      </p:sp>
      <p:pic>
        <p:nvPicPr>
          <p:cNvPr id="1027" name="Picture 3" descr="D:\cspeoplepics\Turtle_draw.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83968" y="764704"/>
            <a:ext cx="3961382" cy="292097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5111552" y="1844824"/>
            <a:ext cx="4032448" cy="646331"/>
          </a:xfrm>
          <a:prstGeom prst="rect">
            <a:avLst/>
          </a:prstGeom>
          <a:noFill/>
        </p:spPr>
        <p:txBody>
          <a:bodyPr wrap="square" rtlCol="0">
            <a:spAutoFit/>
          </a:bodyPr>
          <a:lstStyle/>
          <a:p>
            <a:pPr algn="r"/>
            <a:r>
              <a:rPr lang="en-GB" b="1" dirty="0"/>
              <a:t>The </a:t>
            </a:r>
            <a:br>
              <a:rPr lang="en-GB" b="1" dirty="0"/>
            </a:br>
            <a:r>
              <a:rPr lang="en-GB" b="1" dirty="0"/>
              <a:t>‘Valiant’ Turtle</a:t>
            </a:r>
          </a:p>
        </p:txBody>
      </p:sp>
      <p:pic>
        <p:nvPicPr>
          <p:cNvPr id="1029" name="Picture 5" descr="D:\cspeoplepics\31313_box2_320x320.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9512" y="3294276"/>
            <a:ext cx="1965565" cy="196556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D:\cspeoplepics\ITSBOT_18_large.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1855"/>
          <a:stretch/>
        </p:blipFill>
        <p:spPr bwMode="auto">
          <a:xfrm>
            <a:off x="2677958" y="3122964"/>
            <a:ext cx="1678018" cy="1646892"/>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D:\cspeoplepics\roamer_01.gif"/>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511064" y="5229200"/>
            <a:ext cx="2204952" cy="1588514"/>
          </a:xfrm>
          <a:prstGeom prst="rect">
            <a:avLst/>
          </a:prstGeom>
          <a:noFill/>
          <a:extLst>
            <a:ext uri="{909E8E84-426E-40DD-AFC4-6F175D3DCCD1}">
              <a14:hiddenFill xmlns="" xmlns:a14="http://schemas.microsoft.com/office/drawing/2010/main">
                <a:solidFill>
                  <a:srgbClr val="FFFFFF"/>
                </a:solidFill>
              </a14:hiddenFill>
            </a:ext>
          </a:extLst>
        </p:spPr>
      </p:pic>
      <p:pic>
        <p:nvPicPr>
          <p:cNvPr id="1031" name="Picture 7" descr="D:\cspeoplepics\Pascale-Raspberry-Pi.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724128" y="4214358"/>
            <a:ext cx="3312368" cy="2484276"/>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Box 12"/>
          <p:cNvSpPr txBox="1"/>
          <p:nvPr/>
        </p:nvSpPr>
        <p:spPr>
          <a:xfrm>
            <a:off x="5111552" y="3861048"/>
            <a:ext cx="4032448" cy="369332"/>
          </a:xfrm>
          <a:prstGeom prst="rect">
            <a:avLst/>
          </a:prstGeom>
          <a:noFill/>
        </p:spPr>
        <p:txBody>
          <a:bodyPr wrap="square" rtlCol="0">
            <a:spAutoFit/>
          </a:bodyPr>
          <a:lstStyle/>
          <a:p>
            <a:pPr algn="r"/>
            <a:r>
              <a:rPr lang="en-GB" b="1" dirty="0"/>
              <a:t>The Raspberry PI</a:t>
            </a:r>
          </a:p>
        </p:txBody>
      </p:sp>
      <p:sp>
        <p:nvSpPr>
          <p:cNvPr id="14" name="TextBox 13"/>
          <p:cNvSpPr txBox="1"/>
          <p:nvPr/>
        </p:nvSpPr>
        <p:spPr>
          <a:xfrm>
            <a:off x="-36512" y="5003884"/>
            <a:ext cx="2146237" cy="369332"/>
          </a:xfrm>
          <a:prstGeom prst="rect">
            <a:avLst/>
          </a:prstGeom>
          <a:noFill/>
        </p:spPr>
        <p:txBody>
          <a:bodyPr wrap="square" rtlCol="0">
            <a:spAutoFit/>
          </a:bodyPr>
          <a:lstStyle/>
          <a:p>
            <a:r>
              <a:rPr lang="en-GB" b="1" dirty="0"/>
              <a:t>Lego </a:t>
            </a:r>
            <a:r>
              <a:rPr lang="en-GB" b="1" dirty="0" err="1"/>
              <a:t>Mindstorms</a:t>
            </a:r>
            <a:endParaRPr lang="en-GB" b="1" dirty="0"/>
          </a:p>
        </p:txBody>
      </p:sp>
      <p:sp>
        <p:nvSpPr>
          <p:cNvPr id="15" name="TextBox 14"/>
          <p:cNvSpPr txBox="1"/>
          <p:nvPr/>
        </p:nvSpPr>
        <p:spPr>
          <a:xfrm>
            <a:off x="337531" y="5733256"/>
            <a:ext cx="2146237" cy="646331"/>
          </a:xfrm>
          <a:prstGeom prst="rect">
            <a:avLst/>
          </a:prstGeom>
          <a:noFill/>
        </p:spPr>
        <p:txBody>
          <a:bodyPr wrap="square" rtlCol="0">
            <a:spAutoFit/>
          </a:bodyPr>
          <a:lstStyle/>
          <a:p>
            <a:pPr algn="r"/>
            <a:r>
              <a:rPr lang="en-GB" b="1" dirty="0"/>
              <a:t>The ‘Valiant’ Roamer</a:t>
            </a:r>
          </a:p>
        </p:txBody>
      </p:sp>
      <p:sp>
        <p:nvSpPr>
          <p:cNvPr id="16" name="TextBox 15"/>
          <p:cNvSpPr txBox="1"/>
          <p:nvPr/>
        </p:nvSpPr>
        <p:spPr>
          <a:xfrm>
            <a:off x="2699792" y="4571836"/>
            <a:ext cx="2146237" cy="369332"/>
          </a:xfrm>
          <a:prstGeom prst="rect">
            <a:avLst/>
          </a:prstGeom>
          <a:noFill/>
        </p:spPr>
        <p:txBody>
          <a:bodyPr wrap="square" rtlCol="0">
            <a:spAutoFit/>
          </a:bodyPr>
          <a:lstStyle/>
          <a:p>
            <a:pPr algn="r"/>
            <a:r>
              <a:rPr lang="en-GB" b="1" dirty="0"/>
              <a:t>Bee-Bot</a:t>
            </a:r>
          </a:p>
        </p:txBody>
      </p:sp>
      <p:sp>
        <p:nvSpPr>
          <p:cNvPr id="17" name="Title 1"/>
          <p:cNvSpPr>
            <a:spLocks noGrp="1"/>
          </p:cNvSpPr>
          <p:nvPr>
            <p:ph type="title"/>
          </p:nvPr>
        </p:nvSpPr>
        <p:spPr>
          <a:xfrm>
            <a:off x="457200" y="-315416"/>
            <a:ext cx="8229600" cy="1143000"/>
          </a:xfrm>
        </p:spPr>
        <p:txBody>
          <a:bodyPr>
            <a:normAutofit fontScale="90000"/>
          </a:bodyPr>
          <a:lstStyle/>
          <a:p>
            <a:r>
              <a:rPr lang="en-GB" sz="3500" b="1" dirty="0"/>
              <a:t>The funny thing is none of this is very new…</a:t>
            </a:r>
          </a:p>
        </p:txBody>
      </p:sp>
    </p:spTree>
    <p:extLst>
      <p:ext uri="{BB962C8B-B14F-4D97-AF65-F5344CB8AC3E}">
        <p14:creationId xmlns="" xmlns:p14="http://schemas.microsoft.com/office/powerpoint/2010/main" val="1202586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960"/>
            <a:ext cx="8229600" cy="1143000"/>
          </a:xfrm>
        </p:spPr>
        <p:txBody>
          <a:bodyPr>
            <a:normAutofit fontScale="90000"/>
          </a:bodyPr>
          <a:lstStyle/>
          <a:p>
            <a:r>
              <a:rPr lang="en-GB" dirty="0"/>
              <a:t>Anyway, let’s do some meaningful learning…</a:t>
            </a:r>
          </a:p>
        </p:txBody>
      </p:sp>
    </p:spTree>
    <p:extLst>
      <p:ext uri="{BB962C8B-B14F-4D97-AF65-F5344CB8AC3E}">
        <p14:creationId xmlns="" xmlns:p14="http://schemas.microsoft.com/office/powerpoint/2010/main" val="1029622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1194</TotalTime>
  <Words>1033</Words>
  <Application>Microsoft Office PowerPoint</Application>
  <PresentationFormat>On-screen Show (4:3)</PresentationFormat>
  <Paragraphs>111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Welcome to EDUC2323 Computer Programming as a Tool for Learning</vt:lpstr>
      <vt:lpstr>Plan</vt:lpstr>
      <vt:lpstr>A Bit About Me</vt:lpstr>
      <vt:lpstr>Module Philosophy</vt:lpstr>
      <vt:lpstr>Module Structure</vt:lpstr>
      <vt:lpstr>Where did all this come from?</vt:lpstr>
      <vt:lpstr>Where did all this come from?</vt:lpstr>
      <vt:lpstr>The funny thing is none of this is very new…</vt:lpstr>
      <vt:lpstr>Anyway, let’s do some meaningful learning…</vt:lpstr>
      <vt:lpstr>How do two people have a conversation?</vt:lpstr>
      <vt:lpstr>An ‘algorithm’…</vt:lpstr>
      <vt:lpstr>Slide 12</vt:lpstr>
      <vt:lpstr>Thinking forward to the practical project and your development blog</vt:lpstr>
      <vt:lpstr>Where do I find my blog?</vt:lpstr>
      <vt:lpstr>For next time…</vt:lpstr>
      <vt:lpstr>Hands-on Activity</vt:lpstr>
      <vt:lpstr>Scratch versus Written Code</vt:lpstr>
      <vt:lpstr>Let’s have a look at Scratch</vt:lpstr>
      <vt:lpstr>Slide 19</vt:lpstr>
      <vt:lpstr>Programming Task</vt:lpstr>
      <vt:lpstr>Extension task…</vt:lpstr>
    </vt:vector>
  </TitlesOfParts>
  <Company>Luton Sixth Form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dc:creator>
  <cp:lastModifiedBy>Matthew Dean</cp:lastModifiedBy>
  <cp:revision>137</cp:revision>
  <dcterms:created xsi:type="dcterms:W3CDTF">2014-09-30T08:06:01Z</dcterms:created>
  <dcterms:modified xsi:type="dcterms:W3CDTF">2019-09-27T10:52:37Z</dcterms:modified>
</cp:coreProperties>
</file>